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65" r:id="rId16"/>
    <p:sldId id="278" r:id="rId17"/>
    <p:sldId id="290" r:id="rId18"/>
    <p:sldId id="296" r:id="rId19"/>
    <p:sldId id="287" r:id="rId20"/>
    <p:sldId id="283" r:id="rId21"/>
    <p:sldId id="284" r:id="rId22"/>
    <p:sldId id="300" r:id="rId23"/>
    <p:sldId id="301" r:id="rId24"/>
    <p:sldId id="303" r:id="rId25"/>
    <p:sldId id="305" r:id="rId26"/>
    <p:sldId id="309" r:id="rId27"/>
    <p:sldId id="310" r:id="rId28"/>
    <p:sldId id="308" r:id="rId29"/>
    <p:sldId id="277" r:id="rId30"/>
    <p:sldId id="280" r:id="rId31"/>
    <p:sldId id="279" r:id="rId32"/>
    <p:sldId id="282" r:id="rId33"/>
    <p:sldId id="297" r:id="rId34"/>
    <p:sldId id="288" r:id="rId35"/>
    <p:sldId id="285" r:id="rId36"/>
    <p:sldId id="286" r:id="rId37"/>
    <p:sldId id="299" r:id="rId38"/>
    <p:sldId id="293" r:id="rId39"/>
    <p:sldId id="295" r:id="rId40"/>
    <p:sldId id="306" r:id="rId41"/>
    <p:sldId id="311" r:id="rId42"/>
    <p:sldId id="312" r:id="rId43"/>
    <p:sldId id="313" r:id="rId44"/>
    <p:sldId id="314" r:id="rId45"/>
    <p:sldId id="315" r:id="rId46"/>
    <p:sldId id="316" r:id="rId47"/>
    <p:sldId id="28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BDFCC-72E1-43BB-82BC-796DA818D3A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112D14-3579-48F6-9F34-F1266F0D068A}">
      <dgm:prSet custT="1"/>
      <dgm:spPr/>
      <dgm:t>
        <a:bodyPr/>
        <a:lstStyle/>
        <a:p>
          <a:r>
            <a:rPr lang="en-IN" sz="3600" b="1" i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Hospital Management System</a:t>
          </a:r>
          <a:endParaRPr lang="en-IN" sz="3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2FC45F-9217-4227-B255-2107AE6ACC88}" type="parTrans" cxnId="{F9573871-3A39-44FA-8C2F-6E55BC6F81CB}">
      <dgm:prSet/>
      <dgm:spPr/>
      <dgm:t>
        <a:bodyPr/>
        <a:lstStyle/>
        <a:p>
          <a:endParaRPr lang="en-IN"/>
        </a:p>
      </dgm:t>
    </dgm:pt>
    <dgm:pt modelId="{576BED6F-C8FC-41C7-9AFD-9ADF88E1F2EF}" type="sibTrans" cxnId="{F9573871-3A39-44FA-8C2F-6E55BC6F81CB}">
      <dgm:prSet/>
      <dgm:spPr/>
      <dgm:t>
        <a:bodyPr/>
        <a:lstStyle/>
        <a:p>
          <a:endParaRPr lang="en-IN"/>
        </a:p>
      </dgm:t>
    </dgm:pt>
    <dgm:pt modelId="{8B6267D6-25B7-4C2A-A63D-52EE6FF849D6}" type="pres">
      <dgm:prSet presAssocID="{C48BDFCC-72E1-43BB-82BC-796DA818D3A6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11B1C3-530A-47D6-9332-51E373730920}" type="pres">
      <dgm:prSet presAssocID="{C48BDFCC-72E1-43BB-82BC-796DA818D3A6}" presName="arrow" presStyleLbl="bgShp" presStyleIdx="0" presStyleCnt="1"/>
      <dgm:spPr/>
    </dgm:pt>
    <dgm:pt modelId="{C6080769-F9DD-4EAD-AC11-520F946B9DF7}" type="pres">
      <dgm:prSet presAssocID="{C48BDFCC-72E1-43BB-82BC-796DA818D3A6}" presName="linearProcess" presStyleCnt="0"/>
      <dgm:spPr/>
    </dgm:pt>
    <dgm:pt modelId="{12D508D1-C4A7-4411-BC4E-995ABF8E49B5}" type="pres">
      <dgm:prSet presAssocID="{AA112D14-3579-48F6-9F34-F1266F0D068A}" presName="textNode" presStyleLbl="node1" presStyleIdx="0" presStyleCnt="1" custScaleY="105882" custLinFactNeighborY="-24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81421E-24CB-4024-A2A1-CBB50E6503B1}" type="presOf" srcId="{C48BDFCC-72E1-43BB-82BC-796DA818D3A6}" destId="{8B6267D6-25B7-4C2A-A63D-52EE6FF849D6}" srcOrd="0" destOrd="0" presId="urn:microsoft.com/office/officeart/2005/8/layout/hProcess9"/>
    <dgm:cxn modelId="{F9573871-3A39-44FA-8C2F-6E55BC6F81CB}" srcId="{C48BDFCC-72E1-43BB-82BC-796DA818D3A6}" destId="{AA112D14-3579-48F6-9F34-F1266F0D068A}" srcOrd="0" destOrd="0" parTransId="{912FC45F-9217-4227-B255-2107AE6ACC88}" sibTransId="{576BED6F-C8FC-41C7-9AFD-9ADF88E1F2EF}"/>
    <dgm:cxn modelId="{90CAD918-96E3-4EAA-898A-F302F53A46BD}" type="presOf" srcId="{AA112D14-3579-48F6-9F34-F1266F0D068A}" destId="{12D508D1-C4A7-4411-BC4E-995ABF8E49B5}" srcOrd="0" destOrd="0" presId="urn:microsoft.com/office/officeart/2005/8/layout/hProcess9"/>
    <dgm:cxn modelId="{5718F68C-113C-455E-BCCF-98FBC050DBF6}" type="presParOf" srcId="{8B6267D6-25B7-4C2A-A63D-52EE6FF849D6}" destId="{E411B1C3-530A-47D6-9332-51E373730920}" srcOrd="0" destOrd="0" presId="urn:microsoft.com/office/officeart/2005/8/layout/hProcess9"/>
    <dgm:cxn modelId="{67EAC55F-F0B7-41D0-9FE1-04E0A59CB492}" type="presParOf" srcId="{8B6267D6-25B7-4C2A-A63D-52EE6FF849D6}" destId="{C6080769-F9DD-4EAD-AC11-520F946B9DF7}" srcOrd="1" destOrd="0" presId="urn:microsoft.com/office/officeart/2005/8/layout/hProcess9"/>
    <dgm:cxn modelId="{10761793-F08D-4BE4-9BF9-F4246F69BD34}" type="presParOf" srcId="{C6080769-F9DD-4EAD-AC11-520F946B9DF7}" destId="{12D508D1-C4A7-4411-BC4E-995ABF8E49B5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1B1C3-530A-47D6-9332-51E373730920}">
      <dsp:nvSpPr>
        <dsp:cNvPr id="0" name=""/>
        <dsp:cNvSpPr/>
      </dsp:nvSpPr>
      <dsp:spPr>
        <a:xfrm>
          <a:off x="390637" y="0"/>
          <a:ext cx="4427219" cy="2286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508D1-C4A7-4411-BC4E-995ABF8E49B5}">
      <dsp:nvSpPr>
        <dsp:cNvPr id="0" name=""/>
        <dsp:cNvSpPr/>
      </dsp:nvSpPr>
      <dsp:spPr>
        <a:xfrm>
          <a:off x="0" y="636495"/>
          <a:ext cx="5208494" cy="9681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i="0" kern="12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Hospital Management System</a:t>
          </a:r>
          <a:endParaRPr lang="en-IN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263" y="683758"/>
        <a:ext cx="5113968" cy="873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3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85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91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4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72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5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8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75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81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7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10C65D-F433-4F1B-A017-1D6184625C1C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D1A8C3-4496-49CF-8D52-227D2F51F1F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9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BB38B85-04E7-FDAC-1695-A81079BE1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241739"/>
              </p:ext>
            </p:extLst>
          </p:nvPr>
        </p:nvGraphicFramePr>
        <p:xfrm>
          <a:off x="170330" y="1900518"/>
          <a:ext cx="5208494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Pin on Quick Saves">
            <a:extLst>
              <a:ext uri="{FF2B5EF4-FFF2-40B4-BE49-F238E27FC236}">
                <a16:creationId xmlns:a16="http://schemas.microsoft.com/office/drawing/2014/main" id="{8A068DD6-BE89-E409-F206-B36B75FB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571500"/>
            <a:ext cx="643665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57B80-DA9A-120E-ADE6-07B754992F63}"/>
              </a:ext>
            </a:extLst>
          </p:cNvPr>
          <p:cNvSpPr txBox="1"/>
          <p:nvPr/>
        </p:nvSpPr>
        <p:spPr>
          <a:xfrm>
            <a:off x="1550894" y="4589930"/>
            <a:ext cx="3379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230 Java SL AK - Java Microservices - RLL - Group 5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74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Spring Cloud Netflix Eureka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Spring Cloud Netflix Eureka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 service discovery and registration in a hospital management system, allowing microservices to easily locate and communicate with each other within the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4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Feign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Feign to simplify RESTful service communication within a hospital management system, allowing microservices to declare their interactions as simple Java interfaces and enabling seamless integration and data retrieval between components.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019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Resilience4j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E48312"/>
              </a:buCl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Resilience4j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in a hospital management </a:t>
            </a:r>
            <a:r>
              <a:rPr 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system is used 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 enhance its fault tolerance and resilience. This includes features like circuit breakers, retries, and fallback mechanisms to ensure the system can gracefully handle failures and recover from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9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Retry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retry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mechanisms </a:t>
            </a:r>
            <a:r>
              <a:rPr 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in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hospital management </a:t>
            </a:r>
            <a:r>
              <a:rPr 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system is used 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 automatically retry failed operations, enhancing its robustness and reliability, especially in scenarios involving external services or network issues.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1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Sleuth and Zipkin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Sleuth and Zipkin </a:t>
            </a:r>
            <a:r>
              <a:rPr lang="en-US" sz="3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in hospital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management system to enable distributed tracing and monitoring of requests across microservices. This facilitates detailed insights into request flows, performance tracking, and issue debugging within the system.</a:t>
            </a:r>
            <a:endParaRPr lang="en-IN" sz="3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1984-C60B-D915-025B-2BC5F59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750" y="62726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Login </a:t>
            </a:r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0ECB9-46FD-95B0-11E4-218195D53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997" y="1881592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2600" b="1" dirty="0"/>
              <a:t>Admin login module</a:t>
            </a:r>
            <a:r>
              <a:rPr lang="en-US" dirty="0"/>
              <a:t> :  Managing administrative operations related to an entity called "Admin."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/>
              <a:t> It handles creating, </a:t>
            </a:r>
          </a:p>
          <a:p>
            <a:r>
              <a:rPr lang="en-US" dirty="0"/>
              <a:t>retrieving, and checking admin entities 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/>
              <a:t> Save Admin</a:t>
            </a:r>
            <a:r>
              <a:rPr lang="en-US" dirty="0"/>
              <a:t>:  This operation is handled by the saveAdmin method  It is used to save admin details with admin_id , username,</a:t>
            </a:r>
          </a:p>
          <a:p>
            <a:r>
              <a:rPr lang="en-US" dirty="0"/>
              <a:t>Email-id and Password 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/>
              <a:t> Get All Admins</a:t>
            </a:r>
            <a:r>
              <a:rPr lang="en-US" dirty="0"/>
              <a:t>:  This operation is handled by the getAdmin method and It retrieves a list of all admin.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/>
              <a:t> Check Admin Login</a:t>
            </a:r>
            <a:r>
              <a:rPr lang="en-US" dirty="0"/>
              <a:t>:  This operation is handled by the checkAdmin method and  It takes an Admin object in the request body, checks if</a:t>
            </a:r>
          </a:p>
          <a:p>
            <a:pPr marL="0" indent="0">
              <a:buNone/>
            </a:pPr>
            <a:r>
              <a:rPr lang="en-US" dirty="0"/>
              <a:t> the provided admin  credentials are valid or not.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/>
              <a:t> Get Admin by ID</a:t>
            </a:r>
            <a:r>
              <a:rPr lang="en-US" sz="2300" dirty="0"/>
              <a:t>:</a:t>
            </a:r>
            <a:r>
              <a:rPr lang="en-US" dirty="0"/>
              <a:t>  This operation is handled by the getAdminById method and  It takes an admin ID , fetches the corresponding admin. </a:t>
            </a:r>
          </a:p>
          <a:p>
            <a:endParaRPr lang="en-IN" dirty="0"/>
          </a:p>
        </p:txBody>
      </p:sp>
      <p:pic>
        <p:nvPicPr>
          <p:cNvPr id="6146" name="Picture 2" descr="Admin Login Images – Browse 4,682 Stock Photos, Vectors, and ...">
            <a:extLst>
              <a:ext uri="{FF2B5EF4-FFF2-40B4-BE49-F238E27FC236}">
                <a16:creationId xmlns:a16="http://schemas.microsoft.com/office/drawing/2014/main" id="{021A20EB-9543-982D-B202-3F71FF47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871" y="227669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683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5954" y="664414"/>
            <a:ext cx="549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</a:t>
            </a:r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4611" y="16603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28472" y="1347769"/>
            <a:ext cx="107118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sz="2400" b="1" u="sng" dirty="0"/>
              <a:t>Doctor module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/>
              <a:t>Managing administrative operations related to an entity called “Doctor“.</a:t>
            </a:r>
            <a:r>
              <a:rPr lang="en-IN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/>
              <a:t> It handles creating, retrieving, updating, deleting, and checking valid Doctor login details by using appropriate HTTP endpoints.</a:t>
            </a:r>
          </a:p>
          <a:p>
            <a:pPr algn="just"/>
            <a:endParaRPr lang="en-IN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Get All Doctors</a:t>
            </a:r>
            <a:r>
              <a:rPr lang="en-US" sz="2000" dirty="0"/>
              <a:t>:  This operation is handled by the getAllDoctors method and it retrieves a list of all doctors.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Get Doctor by ID</a:t>
            </a:r>
            <a:r>
              <a:rPr lang="en-US" sz="2000" dirty="0"/>
              <a:t>:  This operation is handled by the getDoctorById/{</a:t>
            </a:r>
            <a:r>
              <a:rPr lang="en-US" sz="2000" dirty="0" err="1"/>
              <a:t>d_id</a:t>
            </a:r>
            <a:r>
              <a:rPr lang="en-US" sz="2000" dirty="0"/>
              <a:t>} method and it takes a doctor’s ID and fetches the corresponding </a:t>
            </a:r>
            <a:r>
              <a:rPr lang="en-US" sz="2000" dirty="0" smtClean="0"/>
              <a:t>doctor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13316" name="Picture 4" descr="Doctor Logo PNG Transparent Images Free Download | Vector Files | Pngtree">
            <a:extLst>
              <a:ext uri="{FF2B5EF4-FFF2-40B4-BE49-F238E27FC236}">
                <a16:creationId xmlns:a16="http://schemas.microsoft.com/office/drawing/2014/main" id="{0E53DF78-7821-F719-7AA5-0BA4B740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72" y="18194"/>
            <a:ext cx="1912195" cy="15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1395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C1F95-E502-50B8-FFA1-53E34F00D1D4}"/>
              </a:ext>
            </a:extLst>
          </p:cNvPr>
          <p:cNvSpPr txBox="1"/>
          <p:nvPr/>
        </p:nvSpPr>
        <p:spPr>
          <a:xfrm>
            <a:off x="726141" y="1828800"/>
            <a:ext cx="1077557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Add Doctor</a:t>
            </a:r>
            <a:r>
              <a:rPr lang="en-US" sz="2000" dirty="0"/>
              <a:t>:  This operation is handled by the addDoctor method. It is used to save doctor details with the doctor’s name, gender, password, contact </a:t>
            </a:r>
            <a:r>
              <a:rPr lang="en-US" sz="2000" dirty="0" smtClean="0"/>
              <a:t>no, </a:t>
            </a:r>
            <a:r>
              <a:rPr lang="en-US" sz="2000" dirty="0"/>
              <a:t>specialization, experience, salary, and acceptance status details.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Update Doctor</a:t>
            </a:r>
            <a:r>
              <a:rPr lang="en-US" sz="2000" dirty="0"/>
              <a:t>: This operation is handled by the updateDoctor method. It is used to update details of the doctor’s name, gender, password, contact </a:t>
            </a:r>
            <a:r>
              <a:rPr lang="en-US" sz="2000" dirty="0" smtClean="0"/>
              <a:t>no, </a:t>
            </a:r>
            <a:r>
              <a:rPr lang="en-US" sz="2000" dirty="0"/>
              <a:t>specialization, experience, salary, and acceptance status details by providing the doctor’s unique ID.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Delete Doctor</a:t>
            </a:r>
            <a:r>
              <a:rPr lang="en-US" sz="2000" dirty="0"/>
              <a:t>: This operation is handled by the deleteDoctor method. It is used to delete the doctor from the list.</a:t>
            </a:r>
          </a:p>
          <a:p>
            <a:endParaRPr lang="en-IN" dirty="0"/>
          </a:p>
        </p:txBody>
      </p:sp>
      <p:pic>
        <p:nvPicPr>
          <p:cNvPr id="3" name="Picture 2" descr="Doctor Logos Stock Illustrations, Royalty-Free Vector Graphics &amp; Clip Art -  iStock">
            <a:extLst>
              <a:ext uri="{FF2B5EF4-FFF2-40B4-BE49-F238E27FC236}">
                <a16:creationId xmlns:a16="http://schemas.microsoft.com/office/drawing/2014/main" id="{D046163A-81B4-B191-074D-EE5279672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 b="18243"/>
          <a:stretch/>
        </p:blipFill>
        <p:spPr bwMode="auto">
          <a:xfrm>
            <a:off x="560324" y="328785"/>
            <a:ext cx="2513627" cy="13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513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F89D-2A4A-873E-3B5D-E6198754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BCC2-E251-439D-332C-95AF3399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8020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 smtClean="0"/>
              <a:t>Doctor-Login requires doctor's </a:t>
            </a:r>
            <a:r>
              <a:rPr lang="en-US" sz="3200" dirty="0"/>
              <a:t>username and password.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When doctor logins with username and password it checks for it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Receives </a:t>
            </a:r>
            <a:r>
              <a:rPr lang="en-US" sz="3200" dirty="0"/>
              <a:t>an AuthenticationStatus object as the result.</a:t>
            </a:r>
          </a:p>
          <a:p>
            <a:pPr marL="0" indent="0">
              <a:buNone/>
            </a:pPr>
            <a:endParaRPr lang="en-IN" sz="3200" dirty="0"/>
          </a:p>
        </p:txBody>
      </p:sp>
      <p:pic>
        <p:nvPicPr>
          <p:cNvPr id="1026" name="Picture 2" descr="5,800+ Talk To Doctor Icon Illustrations, Royalty-Free Vector Graphics &amp;  Clip Art - iStock">
            <a:extLst>
              <a:ext uri="{FF2B5EF4-FFF2-40B4-BE49-F238E27FC236}">
                <a16:creationId xmlns:a16="http://schemas.microsoft.com/office/drawing/2014/main" id="{82B29981-8C7F-8D43-8506-166A38A1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6" t="20333" r="18806" b="16698"/>
          <a:stretch/>
        </p:blipFill>
        <p:spPr bwMode="auto">
          <a:xfrm>
            <a:off x="9672918" y="259709"/>
            <a:ext cx="1846729" cy="14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5584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C5AC-DA67-7645-2818-B2429723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Discharged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967B-8608-6939-7C0C-06A639EE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Storing and retrieving information about discharged patients, including their medical history, and discharge details.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 Save Discharged Patient: </a:t>
            </a: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This operation is used to save details of a discharged patient in the system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 Get All Discharged Patients</a:t>
            </a: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:  This operation retrieves a list of all discharged patients in the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POST Method</a:t>
            </a: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: Add Discharged Patient. This operation is used to add a discharged patient to the system.</a:t>
            </a:r>
            <a:endParaRPr lang="en-IN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0242" name="Picture 2" descr="Hospital Discharge Report 2019 | Healthwatch Darlington">
            <a:extLst>
              <a:ext uri="{FF2B5EF4-FFF2-40B4-BE49-F238E27FC236}">
                <a16:creationId xmlns:a16="http://schemas.microsoft.com/office/drawing/2014/main" id="{10EC0E3A-695E-6ABB-86F6-15DF81E6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0" y="-115870"/>
            <a:ext cx="2018179" cy="20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684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95BF-3A6A-1D95-3F28-7E8BABA4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B5472-2270-3986-D058-1EE501116F63}"/>
              </a:ext>
            </a:extLst>
          </p:cNvPr>
          <p:cNvSpPr txBox="1"/>
          <p:nvPr/>
        </p:nvSpPr>
        <p:spPr>
          <a:xfrm>
            <a:off x="996731" y="1923086"/>
            <a:ext cx="5593977" cy="378565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Dachepally kiran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Dhaneshwaran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Hariprakash G (Team Lead)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Karthik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Boda keerthana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Chandan kumar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Deepika 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Ranganayaki palanisamy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Lakkasani ramesh reddy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Bharath reddy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  <p:pic>
        <p:nvPicPr>
          <p:cNvPr id="2052" name="Picture 4" descr="Premium Vector | Program development team. web or software developers,  programmer and coding engineer work in group. it-specialists write code  vector concept. illustration programming development team">
            <a:extLst>
              <a:ext uri="{FF2B5EF4-FFF2-40B4-BE49-F238E27FC236}">
                <a16:creationId xmlns:a16="http://schemas.microsoft.com/office/drawing/2014/main" id="{BA9DA778-9098-512B-72CE-6A0D5017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0" y="2158331"/>
            <a:ext cx="5962650" cy="35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6933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2D2C8-13E5-FF58-892C-EA9EBBE2100B}"/>
              </a:ext>
            </a:extLst>
          </p:cNvPr>
          <p:cNvSpPr txBox="1"/>
          <p:nvPr/>
        </p:nvSpPr>
        <p:spPr>
          <a:xfrm>
            <a:off x="295373" y="212751"/>
            <a:ext cx="1189662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Sign-Up 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This module is responsible for patient sign-up operations, allowing users to register as patients.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Key functionalities include creating, retrieving, and validating patient entities.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 Save Patient Sign-Up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/>
              <a:t>Purpose</a:t>
            </a:r>
            <a:r>
              <a:rPr lang="en-IN" sz="2000" dirty="0"/>
              <a:t>: Saves patient registration details, including patient ID, name, username, password, gender, and contact number.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Get All Patients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/>
              <a:t>Purpose</a:t>
            </a:r>
            <a:r>
              <a:rPr lang="en-IN" sz="2000" dirty="0"/>
              <a:t>: Retrieves a comprehensive list of all registered patients.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b="1" dirty="0"/>
              <a:t>Update Patient Sign-Up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 smtClean="0"/>
              <a:t>Purpose</a:t>
            </a:r>
            <a:r>
              <a:rPr lang="en-IN" sz="2000" dirty="0"/>
              <a:t>: Permits updates to patient registration information, such as name, username, password, gender, and contact number.</a:t>
            </a:r>
          </a:p>
        </p:txBody>
      </p:sp>
      <p:pic>
        <p:nvPicPr>
          <p:cNvPr id="8202" name="Picture 10" descr="28,200+ Register Icon Illustrations, Royalty-Free Vector Graphics &amp; Clip  Art - iStock | Sign up icon, Register online icon, Icons">
            <a:extLst>
              <a:ext uri="{FF2B5EF4-FFF2-40B4-BE49-F238E27FC236}">
                <a16:creationId xmlns:a16="http://schemas.microsoft.com/office/drawing/2014/main" id="{DB3FFB74-91E0-7373-692C-CD9602779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22953" r="13533" b="19223"/>
          <a:stretch/>
        </p:blipFill>
        <p:spPr bwMode="auto">
          <a:xfrm>
            <a:off x="7279342" y="124577"/>
            <a:ext cx="2017541" cy="109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5314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0562E2-1847-3932-B1E8-85B3A6658723}"/>
              </a:ext>
            </a:extLst>
          </p:cNvPr>
          <p:cNvSpPr txBox="1"/>
          <p:nvPr/>
        </p:nvSpPr>
        <p:spPr>
          <a:xfrm>
            <a:off x="672353" y="886121"/>
            <a:ext cx="112776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Delete Patient Sign-Up</a:t>
            </a:r>
          </a:p>
          <a:p>
            <a:r>
              <a:rPr lang="en-IN" sz="2000" dirty="0" smtClean="0"/>
              <a:t>Purpose</a:t>
            </a:r>
            <a:r>
              <a:rPr lang="en-IN" sz="2000" dirty="0"/>
              <a:t>: Removes a patient's registration record based on the provided patient ID.</a:t>
            </a:r>
          </a:p>
          <a:p>
            <a:endParaRPr lang="en-IN" sz="2000" dirty="0"/>
          </a:p>
          <a:p>
            <a:r>
              <a:rPr lang="en-IN" sz="2000" b="1" dirty="0"/>
              <a:t>Check Patient Login</a:t>
            </a:r>
          </a:p>
          <a:p>
            <a:r>
              <a:rPr lang="en-IN" sz="2000" dirty="0" smtClean="0"/>
              <a:t>Purpose</a:t>
            </a:r>
            <a:r>
              <a:rPr lang="en-IN" sz="2000" dirty="0"/>
              <a:t>: Verifies the authenticity of patient login credentials by comparing provided username and password against the stored records.</a:t>
            </a:r>
          </a:p>
          <a:p>
            <a:endParaRPr lang="en-IN" sz="2000" dirty="0"/>
          </a:p>
          <a:p>
            <a:r>
              <a:rPr lang="en-IN" sz="2000" b="1" dirty="0"/>
              <a:t>Get Patient by ID</a:t>
            </a:r>
          </a:p>
          <a:p>
            <a:r>
              <a:rPr lang="en-IN" sz="2000" dirty="0" smtClean="0"/>
              <a:t>Purpose</a:t>
            </a:r>
            <a:r>
              <a:rPr lang="en-IN" sz="2000" dirty="0"/>
              <a:t>: Retrieves specific patient registration details based on the patient's unique ID.</a:t>
            </a:r>
          </a:p>
          <a:p>
            <a:endParaRPr lang="en-IN" dirty="0"/>
          </a:p>
        </p:txBody>
      </p:sp>
      <p:pic>
        <p:nvPicPr>
          <p:cNvPr id="2" name="Picture 2" descr="Patient registration Black and White Stock Photos &amp; Images - Alamy">
            <a:extLst>
              <a:ext uri="{FF2B5EF4-FFF2-40B4-BE49-F238E27FC236}">
                <a16:creationId xmlns:a16="http://schemas.microsoft.com/office/drawing/2014/main" id="{136F5233-4141-3890-739F-9A2D7FE55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4771" r="7772" b="9129"/>
          <a:stretch/>
        </p:blipFill>
        <p:spPr bwMode="auto">
          <a:xfrm>
            <a:off x="9825319" y="176841"/>
            <a:ext cx="1792940" cy="18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0354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AAEB-860E-8F5B-8148-0F218C533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358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 Login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C409-5C37-2AC3-883D-C8CAAC58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428" y="1909481"/>
            <a:ext cx="9994252" cy="413188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anose="02020603050405020304" pitchFamily="18" charset="0"/>
              </a:rPr>
              <a:t> 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2054" name="Picture 6" descr="User Login PNG Transparent Images Free Download | Vector Files | Pngtree">
            <a:extLst>
              <a:ext uri="{FF2B5EF4-FFF2-40B4-BE49-F238E27FC236}">
                <a16:creationId xmlns:a16="http://schemas.microsoft.com/office/drawing/2014/main" id="{BACCF6E5-13DE-4598-0029-48183D1B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3" y="259708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2411" y="2863321"/>
            <a:ext cx="10254343" cy="2224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Patient-Login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requires </a:t>
            </a: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patient's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username and password.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When </a:t>
            </a:r>
            <a:r>
              <a:rPr lang="en-US" sz="32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patient </a:t>
            </a: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logins with username and password it checks for it in the database.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Receives an AuthenticationStatus object as the result.</a:t>
            </a:r>
          </a:p>
        </p:txBody>
      </p:sp>
    </p:spTree>
    <p:extLst>
      <p:ext uri="{BB962C8B-B14F-4D97-AF65-F5344CB8AC3E}">
        <p14:creationId xmlns:p14="http://schemas.microsoft.com/office/powerpoint/2010/main" val="24073725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C2B5-5E94-2D72-205A-4510CAEF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40E5-8993-2CC8-6303-ECF00A1D6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322" y="1882588"/>
            <a:ext cx="9967358" cy="4275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cs typeface="Times New Roman" panose="02020603050405020304" pitchFamily="18" charset="0"/>
              </a:rPr>
              <a:t>Get all appointments</a:t>
            </a:r>
            <a:endParaRPr lang="en-U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is used to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retrieve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list of all appointments from the database.</a:t>
            </a:r>
          </a:p>
          <a:p>
            <a:pPr marL="0" indent="0">
              <a:buNone/>
            </a:pPr>
            <a:r>
              <a:rPr lang="en-US" sz="2400" b="1" dirty="0" smtClean="0">
                <a:cs typeface="Times New Roman" panose="02020603050405020304" pitchFamily="18" charset="0"/>
              </a:rPr>
              <a:t>Get appointments by id:</a:t>
            </a:r>
            <a:endParaRPr lang="en-US" sz="2400" b="1" dirty="0"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is used 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to find an appointment by its ID.</a:t>
            </a:r>
          </a:p>
          <a:p>
            <a:pPr marL="0" lvl="0" indent="0">
              <a:buClr>
                <a:srgbClr val="E48312"/>
              </a:buClr>
              <a:buNone/>
            </a:pPr>
            <a:r>
              <a:rPr lang="en-US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Update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appointments by id</a:t>
            </a:r>
            <a:r>
              <a:rPr lang="en-US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:</a:t>
            </a:r>
          </a:p>
          <a:p>
            <a:pPr lvl="0" algn="just"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It is used  to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update 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an appointment by its ID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lvl="0" algn="just">
              <a:buClr>
                <a:srgbClr val="E48312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0" algn="just">
              <a:buClr>
                <a:srgbClr val="E48312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en-US" sz="2200" b="1" dirty="0">
              <a:solidFill>
                <a:srgbClr val="000000">
                  <a:lumMod val="75000"/>
                  <a:lumOff val="25000"/>
                </a:srgbClr>
              </a:solidFill>
              <a:cs typeface="Times New Roman" panose="02020603050405020304" pitchFamily="18" charset="0"/>
            </a:endParaRPr>
          </a:p>
          <a:p>
            <a:pPr lvl="0" algn="just">
              <a:buClr>
                <a:srgbClr val="E48312"/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0" algn="just">
              <a:buClr>
                <a:srgbClr val="E48312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lvl="0" indent="0">
              <a:buClr>
                <a:srgbClr val="E48312"/>
              </a:buClr>
              <a:buNone/>
            </a:pPr>
            <a:endParaRPr lang="en-US" sz="2200" b="1" dirty="0">
              <a:solidFill>
                <a:srgbClr val="000000">
                  <a:lumMod val="75000"/>
                  <a:lumOff val="25000"/>
                </a:srgbClr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076" name="Picture 4" descr="Doctor Appointment Svg Png Icon Free Download (#492626) - OnlineWebFonts.COM">
            <a:extLst>
              <a:ext uri="{FF2B5EF4-FFF2-40B4-BE49-F238E27FC236}">
                <a16:creationId xmlns:a16="http://schemas.microsoft.com/office/drawing/2014/main" id="{8A55EE38-BE34-9D03-A61F-54791F66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77" y="410757"/>
            <a:ext cx="1326603" cy="132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418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9C4775-AC80-281B-EE49-416999E788BC}"/>
              </a:ext>
            </a:extLst>
          </p:cNvPr>
          <p:cNvSpPr txBox="1">
            <a:spLocks/>
          </p:cNvSpPr>
          <p:nvPr/>
        </p:nvSpPr>
        <p:spPr>
          <a:xfrm>
            <a:off x="770964" y="1066278"/>
            <a:ext cx="10990729" cy="396292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IN" sz="19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9346-F2FF-0906-EE77-A4073DF6A527}"/>
              </a:ext>
            </a:extLst>
          </p:cNvPr>
          <p:cNvSpPr>
            <a:spLocks noGrp="1"/>
          </p:cNvSpPr>
          <p:nvPr/>
        </p:nvSpPr>
        <p:spPr>
          <a:xfrm>
            <a:off x="770964" y="3429000"/>
            <a:ext cx="1092977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DA763-E2DF-5C48-13B9-0508A5F20D57}"/>
              </a:ext>
            </a:extLst>
          </p:cNvPr>
          <p:cNvSpPr txBox="1"/>
          <p:nvPr/>
        </p:nvSpPr>
        <p:spPr>
          <a:xfrm>
            <a:off x="1021976" y="448235"/>
            <a:ext cx="103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Contd..</a:t>
            </a:r>
          </a:p>
        </p:txBody>
      </p:sp>
      <p:pic>
        <p:nvPicPr>
          <p:cNvPr id="6" name="Picture 2" descr="Date And Time Icons - Free SVG &amp; PNG Date And Time Images - Noun Project">
            <a:extLst>
              <a:ext uri="{FF2B5EF4-FFF2-40B4-BE49-F238E27FC236}">
                <a16:creationId xmlns:a16="http://schemas.microsoft.com/office/drawing/2014/main" id="{78EE9824-58F7-A2D5-2CAA-39A9AE24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847" y="176838"/>
            <a:ext cx="2083846" cy="11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94692" y="1811503"/>
            <a:ext cx="8399418" cy="231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Post appointments :</a:t>
            </a:r>
          </a:p>
          <a:p>
            <a:pPr marL="91440" lvl="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It is used  to post  a new appointment .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Delete appointments by id </a:t>
            </a:r>
            <a:r>
              <a:rPr lang="en-US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Times New Roman" panose="02020603050405020304" pitchFamily="18" charset="0"/>
              </a:rPr>
              <a:t>:</a:t>
            </a:r>
          </a:p>
          <a:p>
            <a:pPr marL="91440" lvl="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It is used  to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delete appointments by id 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9241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CF91-F7A0-E041-227F-88AD5DCC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88D8-7FA3-04B0-5050-260158D1A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403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Get All Feedbacks:</a:t>
            </a:r>
            <a:endParaRPr lang="en-US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is used to retrieve all the feedbacks provided by the patients about the doctor</a:t>
            </a:r>
            <a:endParaRPr lang="en-IN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53DBC0-6FDE-5725-08DF-85E913ADCA9B}"/>
              </a:ext>
            </a:extLst>
          </p:cNvPr>
          <p:cNvSpPr>
            <a:spLocks noGrp="1"/>
          </p:cNvSpPr>
          <p:nvPr/>
        </p:nvSpPr>
        <p:spPr>
          <a:xfrm>
            <a:off x="1097280" y="4123764"/>
            <a:ext cx="10058400" cy="2061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Post Feedback:</a:t>
            </a:r>
          </a:p>
          <a:p>
            <a:pPr marL="91440" lvl="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It is used to </a:t>
            </a:r>
            <a:r>
              <a:rPr 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post  </a:t>
            </a: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feedbacks </a:t>
            </a:r>
            <a:r>
              <a:rPr lang="en-US" sz="2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by the patients about the doctor</a:t>
            </a:r>
            <a:endParaRPr lang="en-I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1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098" name="Picture 2" descr="customer rating icon. feedback icon for your web site design, logo, app,  UI. customer review sign. 9327015 Vector Art at Vecteezy">
            <a:extLst>
              <a:ext uri="{FF2B5EF4-FFF2-40B4-BE49-F238E27FC236}">
                <a16:creationId xmlns:a16="http://schemas.microsoft.com/office/drawing/2014/main" id="{AEA1574B-34B2-F7F1-3E25-4331B38A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034" y="564776"/>
            <a:ext cx="2187389" cy="107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2487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0477"/>
            <a:ext cx="10058400" cy="1450757"/>
          </a:xfrm>
        </p:spPr>
        <p:txBody>
          <a:bodyPr/>
          <a:lstStyle/>
          <a:p>
            <a:pPr algn="ctr"/>
            <a:r>
              <a:rPr lang="en-US" b="1" dirty="0" smtClean="0"/>
              <a:t>Prod properties using config server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39" y="1846263"/>
            <a:ext cx="7883847" cy="4022725"/>
          </a:xfrm>
        </p:spPr>
      </p:pic>
    </p:spTree>
    <p:extLst>
      <p:ext uri="{BB962C8B-B14F-4D97-AF65-F5344CB8AC3E}">
        <p14:creationId xmlns:p14="http://schemas.microsoft.com/office/powerpoint/2010/main" val="943532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Prod properties file in github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39" y="1846263"/>
            <a:ext cx="7883847" cy="4022725"/>
          </a:xfrm>
        </p:spPr>
      </p:pic>
    </p:spTree>
    <p:extLst>
      <p:ext uri="{BB962C8B-B14F-4D97-AF65-F5344CB8AC3E}">
        <p14:creationId xmlns:p14="http://schemas.microsoft.com/office/powerpoint/2010/main" val="1733037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Registered services in Eureka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15" y="1846263"/>
            <a:ext cx="7827695" cy="4022725"/>
          </a:xfrm>
        </p:spPr>
      </p:pic>
    </p:spTree>
    <p:extLst>
      <p:ext uri="{BB962C8B-B14F-4D97-AF65-F5344CB8AC3E}">
        <p14:creationId xmlns:p14="http://schemas.microsoft.com/office/powerpoint/2010/main" val="162751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1124" y="404446"/>
            <a:ext cx="6264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Admin Added Screenshots</a:t>
            </a:r>
            <a:r>
              <a:rPr lang="en-I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4" r="32689" b="5767"/>
          <a:stretch/>
        </p:blipFill>
        <p:spPr>
          <a:xfrm>
            <a:off x="555812" y="1246565"/>
            <a:ext cx="4742330" cy="4341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DCE1B-7B21-FB2C-6B34-F229D0971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2" r="30794" b="8834"/>
          <a:stretch/>
        </p:blipFill>
        <p:spPr>
          <a:xfrm>
            <a:off x="6463551" y="1246565"/>
            <a:ext cx="5065060" cy="49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136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E5E4-DB5B-ED02-F066-8558182B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2132"/>
            <a:ext cx="10058400" cy="1450757"/>
          </a:xfrm>
        </p:spPr>
        <p:txBody>
          <a:bodyPr/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1BA0-907D-BB9F-7FE5-6AC174CB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59231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Abstract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Tools &amp; Technologies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Project </a:t>
            </a:r>
            <a:r>
              <a:rPr lang="en-IN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Architecture</a:t>
            </a:r>
            <a:endParaRPr lang="en-IN" sz="5000" dirty="0">
              <a:solidFill>
                <a:schemeClr val="tx1">
                  <a:lumMod val="85000"/>
                  <a:lumOff val="15000"/>
                </a:schemeClr>
              </a:solidFill>
              <a:latin typeface="Rockwell" panose="020606030202050204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Spring boot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S</a:t>
            </a:r>
            <a:r>
              <a:rPr lang="en-IN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ervice </a:t>
            </a: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explanation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Outputs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Advantages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Conclusion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52A40-8D5C-88F2-2BC9-F14584E9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80" y="2026022"/>
            <a:ext cx="4454338" cy="40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580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9" r="30082" b="16582"/>
          <a:stretch/>
        </p:blipFill>
        <p:spPr>
          <a:xfrm>
            <a:off x="493059" y="718956"/>
            <a:ext cx="5423647" cy="5149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3FE1AF-B937-3187-AB9E-443F25278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r="29424" b="5969"/>
          <a:stretch/>
        </p:blipFill>
        <p:spPr>
          <a:xfrm>
            <a:off x="6096000" y="534290"/>
            <a:ext cx="5360894" cy="5566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51E0F1-C9D8-E648-5A88-4D18B64950D7}"/>
              </a:ext>
            </a:extLst>
          </p:cNvPr>
          <p:cNvSpPr txBox="1"/>
          <p:nvPr/>
        </p:nvSpPr>
        <p:spPr>
          <a:xfrm>
            <a:off x="618565" y="349624"/>
            <a:ext cx="113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79503469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6B1CD-BA9B-53CF-FE28-44893BD3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9282" r="29338" b="8365"/>
          <a:stretch/>
        </p:blipFill>
        <p:spPr>
          <a:xfrm>
            <a:off x="457200" y="923365"/>
            <a:ext cx="5450541" cy="5011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78A2A6-2D93-3CFF-B543-8CCD7060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0980" r="33455" b="7843"/>
          <a:stretch/>
        </p:blipFill>
        <p:spPr>
          <a:xfrm>
            <a:off x="6284260" y="923365"/>
            <a:ext cx="5262282" cy="5011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2C638-5378-CA92-6DFF-A9BF468EB4E7}"/>
              </a:ext>
            </a:extLst>
          </p:cNvPr>
          <p:cNvSpPr txBox="1"/>
          <p:nvPr/>
        </p:nvSpPr>
        <p:spPr>
          <a:xfrm>
            <a:off x="2026024" y="170329"/>
            <a:ext cx="722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sign-up Screenshots</a:t>
            </a:r>
          </a:p>
        </p:txBody>
      </p:sp>
    </p:spTree>
    <p:extLst>
      <p:ext uri="{BB962C8B-B14F-4D97-AF65-F5344CB8AC3E}">
        <p14:creationId xmlns:p14="http://schemas.microsoft.com/office/powerpoint/2010/main" val="39900116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82256-5581-0786-361F-81419F012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0327" r="35882" b="32680"/>
          <a:stretch/>
        </p:blipFill>
        <p:spPr>
          <a:xfrm>
            <a:off x="394448" y="609600"/>
            <a:ext cx="4769224" cy="3908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F1AEA-9B73-C34F-E6A8-7076DB0CC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0" t="10980" r="36103" b="7190"/>
          <a:stretch/>
        </p:blipFill>
        <p:spPr>
          <a:xfrm>
            <a:off x="5163672" y="336177"/>
            <a:ext cx="4769225" cy="561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E8DC5-E5B4-22B2-95EE-30626C3E8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9" t="10641" r="45554" b="33300"/>
          <a:stretch/>
        </p:blipFill>
        <p:spPr>
          <a:xfrm>
            <a:off x="8220634" y="2644587"/>
            <a:ext cx="3576918" cy="2994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7BD43-84EF-8C31-F440-EBF2C2DF7431}"/>
              </a:ext>
            </a:extLst>
          </p:cNvPr>
          <p:cNvSpPr txBox="1"/>
          <p:nvPr/>
        </p:nvSpPr>
        <p:spPr>
          <a:xfrm>
            <a:off x="609600" y="229953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Doctor signup</a:t>
            </a:r>
          </a:p>
        </p:txBody>
      </p:sp>
    </p:spTree>
    <p:extLst>
      <p:ext uri="{BB962C8B-B14F-4D97-AF65-F5344CB8AC3E}">
        <p14:creationId xmlns:p14="http://schemas.microsoft.com/office/powerpoint/2010/main" val="10061127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F00CD-EE44-280D-4E16-B630D703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85" y="1201270"/>
            <a:ext cx="9943304" cy="5047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A17FC-6705-E24B-1A63-306BDD53C7DA}"/>
              </a:ext>
            </a:extLst>
          </p:cNvPr>
          <p:cNvSpPr txBox="1"/>
          <p:nvPr/>
        </p:nvSpPr>
        <p:spPr>
          <a:xfrm>
            <a:off x="3173506" y="430307"/>
            <a:ext cx="697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Login Screenshot </a:t>
            </a:r>
          </a:p>
        </p:txBody>
      </p:sp>
    </p:spTree>
    <p:extLst>
      <p:ext uri="{BB962C8B-B14F-4D97-AF65-F5344CB8AC3E}">
        <p14:creationId xmlns:p14="http://schemas.microsoft.com/office/powerpoint/2010/main" val="238690303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28AF-AD96-D901-B78C-F8947FB9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Discharge Patients Screenshots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94721-BF91-8601-0E84-8B61084C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68" t="10083" r="29768" b="13576"/>
          <a:stretch/>
        </p:blipFill>
        <p:spPr>
          <a:xfrm>
            <a:off x="923365" y="1981199"/>
            <a:ext cx="4509247" cy="421341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43251-6314-8847-EE79-CF504D82B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81" t="8950" r="30030" b="10155"/>
          <a:stretch/>
        </p:blipFill>
        <p:spPr>
          <a:xfrm>
            <a:off x="5943600" y="1981199"/>
            <a:ext cx="5002306" cy="4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6154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7073" y="308247"/>
            <a:ext cx="5555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Patient Sign Up Screenshots: </a:t>
            </a:r>
            <a:endParaRPr lang="en-IN" sz="1400" b="1" u="sng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1B2D4-4B47-49D5-0824-6608B9D4B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6" t="15019" r="29090" b="2809"/>
          <a:stretch/>
        </p:blipFill>
        <p:spPr>
          <a:xfrm>
            <a:off x="268941" y="1013011"/>
            <a:ext cx="5316071" cy="5244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BF5C0B-9196-30DD-5F57-01561781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7" t="9765" r="27572" b="16867"/>
          <a:stretch/>
        </p:blipFill>
        <p:spPr>
          <a:xfrm>
            <a:off x="5907740" y="1004046"/>
            <a:ext cx="6096001" cy="48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58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BC07A-F022-BD84-7A82-92E59BDF7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5" t="10217" r="30147" b="20418"/>
          <a:stretch/>
        </p:blipFill>
        <p:spPr>
          <a:xfrm>
            <a:off x="259975" y="770965"/>
            <a:ext cx="5836025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E77DC3-22BB-AD09-47DB-F17606D6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5" t="10537" r="29191" b="27441"/>
          <a:stretch/>
        </p:blipFill>
        <p:spPr>
          <a:xfrm>
            <a:off x="6212540" y="1005059"/>
            <a:ext cx="5979460" cy="4103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4ACBC-8DD6-B726-EAA9-08FCB0E675A8}"/>
              </a:ext>
            </a:extLst>
          </p:cNvPr>
          <p:cNvSpPr txBox="1"/>
          <p:nvPr/>
        </p:nvSpPr>
        <p:spPr>
          <a:xfrm>
            <a:off x="510988" y="233083"/>
            <a:ext cx="158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Patient Signup</a:t>
            </a:r>
          </a:p>
        </p:txBody>
      </p:sp>
    </p:spTree>
    <p:extLst>
      <p:ext uri="{BB962C8B-B14F-4D97-AF65-F5344CB8AC3E}">
        <p14:creationId xmlns:p14="http://schemas.microsoft.com/office/powerpoint/2010/main" val="400096080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F3777B-2D7C-26F8-63C4-82E11A9A2302}"/>
              </a:ext>
            </a:extLst>
          </p:cNvPr>
          <p:cNvSpPr txBox="1"/>
          <p:nvPr/>
        </p:nvSpPr>
        <p:spPr>
          <a:xfrm>
            <a:off x="2431676" y="40129"/>
            <a:ext cx="697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Patient Login Screenshot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BED90-A487-D50D-A952-E777482F4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12287" r="11911" b="8105"/>
          <a:stretch/>
        </p:blipFill>
        <p:spPr>
          <a:xfrm>
            <a:off x="1255059" y="842682"/>
            <a:ext cx="9484660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719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397D-F67A-3F51-3F9A-B099FC18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891821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Appointment screenshots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0C610-0319-3079-76E5-C635E90D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46"/>
          <a:stretch/>
        </p:blipFill>
        <p:spPr>
          <a:xfrm>
            <a:off x="815789" y="1964465"/>
            <a:ext cx="5011270" cy="402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6A624-9E92-15D0-4A11-DF2CD49D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14"/>
          <a:stretch/>
        </p:blipFill>
        <p:spPr>
          <a:xfrm>
            <a:off x="6364942" y="1835972"/>
            <a:ext cx="4563034" cy="418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27488-0691-F3BE-2AD2-6F40F3EACF85}"/>
              </a:ext>
            </a:extLst>
          </p:cNvPr>
          <p:cNvSpPr txBox="1"/>
          <p:nvPr/>
        </p:nvSpPr>
        <p:spPr>
          <a:xfrm>
            <a:off x="941294" y="5987190"/>
            <a:ext cx="977153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1. Get all appointments                                                             2. get appointments by 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6883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494F6-C480-7E42-CFEF-092B425C1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 r="29789"/>
          <a:stretch/>
        </p:blipFill>
        <p:spPr>
          <a:xfrm>
            <a:off x="513229" y="959223"/>
            <a:ext cx="4173071" cy="4204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6128C-7107-B768-6574-06CB76E2E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 r="29789"/>
          <a:stretch/>
        </p:blipFill>
        <p:spPr>
          <a:xfrm>
            <a:off x="4842062" y="959223"/>
            <a:ext cx="4173071" cy="4204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B16D8D-E2BF-7ABC-B692-7D0667A449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6" r="59653"/>
          <a:stretch/>
        </p:blipFill>
        <p:spPr>
          <a:xfrm>
            <a:off x="9170895" y="959224"/>
            <a:ext cx="2398059" cy="420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44998-1B09-85DC-5BC8-FADE10EEDEC6}"/>
              </a:ext>
            </a:extLst>
          </p:cNvPr>
          <p:cNvSpPr txBox="1"/>
          <p:nvPr/>
        </p:nvSpPr>
        <p:spPr>
          <a:xfrm>
            <a:off x="623045" y="5307105"/>
            <a:ext cx="11425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3.post appointments                                                 4.update appointments                                 5.Delete appointments by id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54412-2C30-7D52-1C78-C72A2FDA29DC}"/>
              </a:ext>
            </a:extLst>
          </p:cNvPr>
          <p:cNvSpPr txBox="1"/>
          <p:nvPr/>
        </p:nvSpPr>
        <p:spPr>
          <a:xfrm>
            <a:off x="623045" y="403412"/>
            <a:ext cx="202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Appointment</a:t>
            </a:r>
          </a:p>
        </p:txBody>
      </p:sp>
    </p:spTree>
    <p:extLst>
      <p:ext uri="{BB962C8B-B14F-4D97-AF65-F5344CB8AC3E}">
        <p14:creationId xmlns:p14="http://schemas.microsoft.com/office/powerpoint/2010/main" val="41614440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6DA8-2723-8550-A409-431E89B9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ABSTRACT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F895F-9DDD-F47C-619C-D13543CFC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project Hospital Management system includes registration of patients, storing their details into the system, and also computerized invoice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software has the facility to give a unique id for every patient and stores the details of every patient and the staff automatically.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Patients </a:t>
            </a:r>
            <a:r>
              <a:rPr lang="en-US" dirty="0"/>
              <a:t>can search availability </a:t>
            </a:r>
            <a:r>
              <a:rPr lang="en-US" dirty="0" smtClean="0"/>
              <a:t>and details of </a:t>
            </a:r>
            <a:r>
              <a:rPr lang="en-US" dirty="0"/>
              <a:t>a doctor and </a:t>
            </a:r>
            <a:r>
              <a:rPr lang="en-US" dirty="0" smtClean="0"/>
              <a:t>doctors can view the </a:t>
            </a:r>
            <a:r>
              <a:rPr lang="en-US" dirty="0"/>
              <a:t>details of a patient using the id. The Hospital Management System can be entered using a username and password.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42477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44EE-D3B3-BFE5-D6A5-F0DE0CDC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Feedback Screenshots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5F544-F939-9491-1CB3-BDBEBD120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7" r="29433" b="12796"/>
          <a:stretch/>
        </p:blipFill>
        <p:spPr>
          <a:xfrm>
            <a:off x="765585" y="1999128"/>
            <a:ext cx="5136777" cy="3591261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67B8274-3D86-5CDE-EECA-1198022D5BD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0439" r="26457" b="3772"/>
          <a:stretch/>
        </p:blipFill>
        <p:spPr>
          <a:xfrm>
            <a:off x="6198198" y="1922032"/>
            <a:ext cx="5544671" cy="36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863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Circuit Breaker Events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25" y="1846263"/>
            <a:ext cx="7878076" cy="4022725"/>
          </a:xfrm>
        </p:spPr>
      </p:pic>
    </p:spTree>
    <p:extLst>
      <p:ext uri="{BB962C8B-B14F-4D97-AF65-F5344CB8AC3E}">
        <p14:creationId xmlns:p14="http://schemas.microsoft.com/office/powerpoint/2010/main" val="280502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Retry Events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75" y="1846263"/>
            <a:ext cx="7895176" cy="4022725"/>
          </a:xfrm>
        </p:spPr>
      </p:pic>
    </p:spTree>
    <p:extLst>
      <p:ext uri="{BB962C8B-B14F-4D97-AF65-F5344CB8AC3E}">
        <p14:creationId xmlns:p14="http://schemas.microsoft.com/office/powerpoint/2010/main" val="651075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Retries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56" y="2223860"/>
            <a:ext cx="9593014" cy="3267531"/>
          </a:xfrm>
        </p:spPr>
      </p:pic>
    </p:spTree>
    <p:extLst>
      <p:ext uri="{BB962C8B-B14F-4D97-AF65-F5344CB8AC3E}">
        <p14:creationId xmlns:p14="http://schemas.microsoft.com/office/powerpoint/2010/main" val="424316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Zipkin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45" y="1846263"/>
            <a:ext cx="7877836" cy="4022725"/>
          </a:xfrm>
        </p:spPr>
      </p:pic>
    </p:spTree>
    <p:extLst>
      <p:ext uri="{BB962C8B-B14F-4D97-AF65-F5344CB8AC3E}">
        <p14:creationId xmlns:p14="http://schemas.microsoft.com/office/powerpoint/2010/main" val="82981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Zipkin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33" y="1846263"/>
            <a:ext cx="7850060" cy="4022725"/>
          </a:xfrm>
        </p:spPr>
      </p:pic>
    </p:spTree>
    <p:extLst>
      <p:ext uri="{BB962C8B-B14F-4D97-AF65-F5344CB8AC3E}">
        <p14:creationId xmlns:p14="http://schemas.microsoft.com/office/powerpoint/2010/main" val="2007367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Zipkin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95" y="1846263"/>
            <a:ext cx="7906535" cy="4022725"/>
          </a:xfrm>
        </p:spPr>
      </p:pic>
    </p:spTree>
    <p:extLst>
      <p:ext uri="{BB962C8B-B14F-4D97-AF65-F5344CB8AC3E}">
        <p14:creationId xmlns:p14="http://schemas.microsoft.com/office/powerpoint/2010/main" val="505773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essional Thank You Card Images – Browse 962 Stock Photos, Vectors, and  Video | Adobe Stock">
            <a:extLst>
              <a:ext uri="{FF2B5EF4-FFF2-40B4-BE49-F238E27FC236}">
                <a16:creationId xmlns:a16="http://schemas.microsoft.com/office/drawing/2014/main" id="{4240D868-16FC-2CC5-8AE0-5FC1CF726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5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03B0-1DF8-17FE-B49B-B644544F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A7B86-32FA-AE6E-1238-67E1FA515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Server-side: Spring Boot, Spring Cloud, Spring Data JPA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Database: MySQL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Server: Embedded Tomcat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DevOps: Docker, Git Hub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Spring Cloud: Spring Cloud Config, Spring Cloud Netflix Eureka, Feign, Resilience4j, Retry, Sleuth and </a:t>
            </a:r>
            <a:r>
              <a:rPr lang="en-IN" sz="20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Zipkin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102" name="Picture 6" descr="MySQL logo PNG transparent image download, size: 300x300px">
            <a:extLst>
              <a:ext uri="{FF2B5EF4-FFF2-40B4-BE49-F238E27FC236}">
                <a16:creationId xmlns:a16="http://schemas.microsoft.com/office/drawing/2014/main" id="{35691AC2-A404-5191-20AA-64B8393A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85" y="3372254"/>
            <a:ext cx="1518395" cy="12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Step by Step Guide to Installing Apache Tomcat 9 Linux">
            <a:extLst>
              <a:ext uri="{FF2B5EF4-FFF2-40B4-BE49-F238E27FC236}">
                <a16:creationId xmlns:a16="http://schemas.microsoft.com/office/drawing/2014/main" id="{3CAB3180-B3B8-A7FB-2216-140DB2BA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65" y="5226991"/>
            <a:ext cx="1518395" cy="76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y Docker(A DevOps Tool) is so fast and launches Containers within Seconds?">
            <a:extLst>
              <a:ext uri="{FF2B5EF4-FFF2-40B4-BE49-F238E27FC236}">
                <a16:creationId xmlns:a16="http://schemas.microsoft.com/office/drawing/2014/main" id="{3345393E-6A63-7087-5F41-0078D7A4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97" y="1967537"/>
            <a:ext cx="2049332" cy="96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pring Boot Vs Spring cloud">
            <a:extLst>
              <a:ext uri="{FF2B5EF4-FFF2-40B4-BE49-F238E27FC236}">
                <a16:creationId xmlns:a16="http://schemas.microsoft.com/office/drawing/2014/main" id="{02B3C9AF-C98C-72B7-0C6E-645159B3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38" y="1829428"/>
            <a:ext cx="2673050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2B1A2995-7923-2973-3410-E8C9919BC900}"/>
              </a:ext>
            </a:extLst>
          </p:cNvPr>
          <p:cNvSpPr/>
          <p:nvPr/>
        </p:nvSpPr>
        <p:spPr>
          <a:xfrm>
            <a:off x="7609410" y="2945369"/>
            <a:ext cx="198904" cy="20218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C76A15E-74C6-0318-B6F7-AB1C241EFCD6}"/>
              </a:ext>
            </a:extLst>
          </p:cNvPr>
          <p:cNvSpPr/>
          <p:nvPr/>
        </p:nvSpPr>
        <p:spPr>
          <a:xfrm>
            <a:off x="7609410" y="4831630"/>
            <a:ext cx="198904" cy="20218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87CFC5-F72F-ED2A-563F-388BEF46FEA7}"/>
              </a:ext>
            </a:extLst>
          </p:cNvPr>
          <p:cNvSpPr/>
          <p:nvPr/>
        </p:nvSpPr>
        <p:spPr>
          <a:xfrm>
            <a:off x="9117106" y="2384612"/>
            <a:ext cx="204620" cy="17929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5309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0984-CD6B-C83A-3B39-17C3F187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9552"/>
            <a:ext cx="10058400" cy="104707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r>
              <a:rPr lang="en-I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/>
            </a:r>
            <a:br>
              <a:rPr lang="en-I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C26DE-85C9-A966-46CA-6BEFD0E1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3" y="1953840"/>
            <a:ext cx="8095129" cy="4022725"/>
          </a:xfrm>
        </p:spPr>
      </p:pic>
    </p:spTree>
    <p:extLst>
      <p:ext uri="{BB962C8B-B14F-4D97-AF65-F5344CB8AC3E}">
        <p14:creationId xmlns:p14="http://schemas.microsoft.com/office/powerpoint/2010/main" val="730133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E6B5-A210-92F9-4AD7-74BA57EF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CLOUD</a:t>
            </a:r>
            <a:endParaRPr lang="en-IN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F8D0-0F9E-9674-F48A-7750CDA1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Spring </a:t>
            </a:r>
            <a:r>
              <a:rPr lang="en-US" b="1" dirty="0" smtClean="0"/>
              <a:t>Boot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 </a:t>
            </a:r>
            <a:r>
              <a:rPr lang="en-US" b="1" dirty="0"/>
              <a:t>Spring Cloud Config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Spring </a:t>
            </a:r>
            <a:r>
              <a:rPr lang="en-US" b="1" dirty="0"/>
              <a:t>Cloud Netflix Eureka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Feign</a:t>
            </a:r>
          </a:p>
          <a:p>
            <a:pPr lvl="0">
              <a:buClr>
                <a:srgbClr val="E4831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Resilience4j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lvl="0">
              <a:buClr>
                <a:srgbClr val="E48312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retry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Sleuth and Zipkin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I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5124" name="Picture 4" descr="Spring Cloud | lacienciadelcafe.com.ar">
            <a:extLst>
              <a:ext uri="{FF2B5EF4-FFF2-40B4-BE49-F238E27FC236}">
                <a16:creationId xmlns:a16="http://schemas.microsoft.com/office/drawing/2014/main" id="{4A6E64A8-B63F-E8D0-6ACD-BD05103D3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46" y="1094004"/>
            <a:ext cx="878541" cy="5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5982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Spring Boot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E48312"/>
              </a:buClr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Spring Boot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an open-source Java framework, empowers the creation of autonomous and  production-ready microservices, providing robust infrastructure support and streamlining the development of enterprise-level applications.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709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Spring Cloud Config Server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1859"/>
            <a:ext cx="10058400" cy="4023360"/>
          </a:xfrm>
        </p:spPr>
        <p:txBody>
          <a:bodyPr/>
          <a:lstStyle/>
          <a:p>
            <a:pPr marL="0" lvl="0" indent="0">
              <a:buClr>
                <a:srgbClr val="E48312"/>
              </a:buClr>
              <a:buNone/>
            </a:pPr>
            <a:r>
              <a:rPr lang="en-US" sz="36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Spring </a:t>
            </a:r>
            <a:r>
              <a:rPr lang="en-US" sz="36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Cloud Config Server </a:t>
            </a: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 centralize configuration in a Git repository, then configure microservices to fetch their properties from this server, enabling dynamic configuration management for a hospital management system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677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2170</TotalTime>
  <Words>1305</Words>
  <Application>Microsoft Office PowerPoint</Application>
  <PresentationFormat>Widescreen</PresentationFormat>
  <Paragraphs>164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Rockwell</vt:lpstr>
      <vt:lpstr>Segoe UI</vt:lpstr>
      <vt:lpstr>Times New Roman</vt:lpstr>
      <vt:lpstr>Verdana</vt:lpstr>
      <vt:lpstr>Wingdings</vt:lpstr>
      <vt:lpstr>Wingdings 3</vt:lpstr>
      <vt:lpstr>Retrospect</vt:lpstr>
      <vt:lpstr>PowerPoint Presentation</vt:lpstr>
      <vt:lpstr>Group Members</vt:lpstr>
      <vt:lpstr>CONTENTS</vt:lpstr>
      <vt:lpstr>ABSTRACT</vt:lpstr>
      <vt:lpstr>TOOLS &amp; TECHNOLOGIES</vt:lpstr>
      <vt:lpstr>PROJECT ARCHITECTURE </vt:lpstr>
      <vt:lpstr>SPRING CLOUD</vt:lpstr>
      <vt:lpstr>Spring Boot</vt:lpstr>
      <vt:lpstr>Spring Cloud Config Server</vt:lpstr>
      <vt:lpstr>Spring Cloud Netflix Eureka </vt:lpstr>
      <vt:lpstr>Feign</vt:lpstr>
      <vt:lpstr>Resilience4j </vt:lpstr>
      <vt:lpstr>Retry</vt:lpstr>
      <vt:lpstr>Sleuth and Zipkin </vt:lpstr>
      <vt:lpstr> Admin Login  </vt:lpstr>
      <vt:lpstr>PowerPoint Presentation</vt:lpstr>
      <vt:lpstr>PowerPoint Presentation</vt:lpstr>
      <vt:lpstr> Doctor login</vt:lpstr>
      <vt:lpstr>Discharged Patients</vt:lpstr>
      <vt:lpstr>PowerPoint Presentation</vt:lpstr>
      <vt:lpstr>PowerPoint Presentation</vt:lpstr>
      <vt:lpstr> Patient Login</vt:lpstr>
      <vt:lpstr> Appointment</vt:lpstr>
      <vt:lpstr>PowerPoint Presentation</vt:lpstr>
      <vt:lpstr> Feedback </vt:lpstr>
      <vt:lpstr>Prod properties using config server</vt:lpstr>
      <vt:lpstr>Prod properties file in github</vt:lpstr>
      <vt:lpstr>Registered services in Eureka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Discharge Patients Screenshots</vt:lpstr>
      <vt:lpstr>PowerPoint Presentation</vt:lpstr>
      <vt:lpstr>PowerPoint Presentation</vt:lpstr>
      <vt:lpstr>PowerPoint Presentation</vt:lpstr>
      <vt:lpstr>Appointment screenshots </vt:lpstr>
      <vt:lpstr>PowerPoint Presentation</vt:lpstr>
      <vt:lpstr>Feedback Screenshots</vt:lpstr>
      <vt:lpstr>Circuit Breaker Events</vt:lpstr>
      <vt:lpstr>Retry Events</vt:lpstr>
      <vt:lpstr>Retries</vt:lpstr>
      <vt:lpstr>Zipkin </vt:lpstr>
      <vt:lpstr>Zipkin</vt:lpstr>
      <vt:lpstr>Zipkin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Dachepally kiran</dc:creator>
  <cp:lastModifiedBy>HP</cp:lastModifiedBy>
  <cp:revision>190</cp:revision>
  <dcterms:created xsi:type="dcterms:W3CDTF">2023-09-10T11:40:26Z</dcterms:created>
  <dcterms:modified xsi:type="dcterms:W3CDTF">2023-09-12T08:54:34Z</dcterms:modified>
</cp:coreProperties>
</file>